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67" r:id="rId4"/>
    <p:sldId id="258" r:id="rId5"/>
    <p:sldId id="259" r:id="rId6"/>
    <p:sldId id="260" r:id="rId7"/>
    <p:sldId id="269" r:id="rId8"/>
    <p:sldId id="272" r:id="rId9"/>
    <p:sldId id="274" r:id="rId10"/>
    <p:sldId id="273" r:id="rId11"/>
    <p:sldId id="268" r:id="rId12"/>
    <p:sldId id="271" r:id="rId13"/>
    <p:sldId id="264" r:id="rId14"/>
    <p:sldId id="265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A979E"/>
    <a:srgbClr val="DFF0F9"/>
    <a:srgbClr val="E6E6E6"/>
    <a:srgbClr val="C2E2F4"/>
    <a:srgbClr val="6CBAE5"/>
    <a:srgbClr val="676779"/>
    <a:srgbClr val="FF4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617" autoAdjust="0"/>
  </p:normalViewPr>
  <p:slideViewPr>
    <p:cSldViewPr snapToGrid="0">
      <p:cViewPr varScale="1">
        <p:scale>
          <a:sx n="56" d="100"/>
          <a:sy n="56" d="100"/>
        </p:scale>
        <p:origin x="96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CC806-031D-447C-9936-FA310939C570}" type="datetimeFigureOut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615CB-85F8-4078-99A5-32993BFDC4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3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分行地理位置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486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有影片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3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有影片</a:t>
            </a:r>
            <a:r>
              <a:rPr lang="en-US" altLang="zh-TW" dirty="0" smtClean="0"/>
              <a:t>!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84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有影片</a:t>
            </a:r>
            <a:r>
              <a:rPr lang="en-US" altLang="zh-TW" dirty="0" smtClean="0"/>
              <a:t>!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上午</a:t>
            </a:r>
            <a:r>
              <a:rPr lang="en-US" altLang="zh-TW" dirty="0" smtClean="0"/>
              <a:t>8:40</a:t>
            </a:r>
            <a:r>
              <a:rPr lang="zh-TW" altLang="en-US" dirty="0" smtClean="0"/>
              <a:t> 進入公司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81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會議室辦公環境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639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每日整理工作日誌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07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印鑑系統問題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分行操作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頁面載入、流程操作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比如</a:t>
            </a:r>
            <a:r>
              <a:rPr lang="en-US" altLang="zh-TW" dirty="0" smtClean="0"/>
              <a:t>user lock)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87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會計反應</a:t>
            </a:r>
            <a:r>
              <a:rPr lang="en-US" altLang="zh-TW" dirty="0" smtClean="0"/>
              <a:t>DBU</a:t>
            </a:r>
            <a:r>
              <a:rPr lang="en-US" altLang="zh-TW" baseline="0" dirty="0" smtClean="0"/>
              <a:t> ACU</a:t>
            </a:r>
            <a:r>
              <a:rPr lang="zh-TW" altLang="en-US" baseline="0" dirty="0" smtClean="0"/>
              <a:t>帳務問題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613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11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1985-BF67-42CE-A645-D9419A246AEB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57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6F-A826-4D33-B31D-91DC0F0BA7AF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80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E1DB2-0405-48FE-95AF-D5C1DC22B5BF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11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D4CC-2C98-43C9-93AE-DAD59948F4EA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35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CC15-404B-4369-BB0C-56671512A1D4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45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F90-1F11-4BD3-B24F-1CBA8A8C69A1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18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3AFF-5A3D-4C01-BBE9-5376A8548A7C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76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FD9D-7846-4912-8639-7A984B5C92DC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86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383D-D921-4B75-859A-9FDF7C2E72E3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38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A23E8-4DC6-47A5-A483-8B6E001F4037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47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67D39-9F13-4A4B-BEC3-1CCCE5878CF5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79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9006-2262-4705-9B11-3B18AC7612DE}" type="datetime1">
              <a:rPr lang="zh-TW" altLang="en-US" smtClean="0"/>
              <a:t>2022/10/28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48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Movie002.mp4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20221013_081808.mp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ovie003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/>
          <a:stretch/>
        </p:blipFill>
        <p:spPr>
          <a:xfrm>
            <a:off x="-26440" y="-635000"/>
            <a:ext cx="12218440" cy="749300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-635001"/>
            <a:ext cx="12192000" cy="749300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15594" y="4543152"/>
            <a:ext cx="6167842" cy="757130"/>
          </a:xfrm>
          <a:noFill/>
          <a:effectLst>
            <a:reflection stA="45000" endPos="47000" dist="50800" dir="5400000" sy="-100000" algn="bl" rotWithShape="0"/>
          </a:effectLst>
        </p:spPr>
        <p:txBody>
          <a:bodyPr vert="horz" wrap="square" anchor="ctr">
            <a:spAutoFit/>
          </a:bodyPr>
          <a:lstStyle/>
          <a:p>
            <a:pPr algn="r"/>
            <a:r>
              <a:rPr lang="zh-TW" altLang="en-US" sz="4800" b="1" dirty="0" smtClean="0">
                <a:ln w="6350">
                  <a:solidFill>
                    <a:schemeClr val="bg2"/>
                  </a:solidFill>
                  <a:prstDash val="solid"/>
                </a:ln>
                <a:solidFill>
                  <a:schemeClr val="bg1"/>
                </a:solidFill>
                <a:effectLst>
                  <a:reflection stA="50000" endA="300" endPos="29000" dist="25400" dir="5400000" sy="-100000" algn="bl" rotWithShape="0"/>
                </a:effectLst>
                <a:latin typeface="+mj-ea"/>
              </a:rPr>
              <a:t>新加坡出差分享</a:t>
            </a:r>
            <a:endParaRPr lang="zh-TW" altLang="en-US" sz="4800" b="1" dirty="0">
              <a:ln w="6350">
                <a:solidFill>
                  <a:schemeClr val="bg2"/>
                </a:solidFill>
                <a:prstDash val="solid"/>
              </a:ln>
              <a:solidFill>
                <a:schemeClr val="bg1"/>
              </a:solidFill>
              <a:effectLst>
                <a:reflection stA="50000" endA="300" endPos="29000" dist="25400" dir="5400000" sy="-100000" algn="bl" rotWithShape="0"/>
              </a:effectLst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241165" y="5300282"/>
            <a:ext cx="2547196" cy="380550"/>
          </a:xfrm>
          <a:ln>
            <a:noFill/>
          </a:ln>
        </p:spPr>
        <p:txBody>
          <a:bodyPr vert="horz" anchor="ctr">
            <a:normAutofit/>
          </a:bodyPr>
          <a:lstStyle/>
          <a:p>
            <a:pPr algn="r"/>
            <a:r>
              <a:rPr lang="zh-TW" altLang="en-US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核心</a:t>
            </a:r>
            <a:r>
              <a:rPr lang="en-US" altLang="zh-TW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</a:t>
            </a:r>
            <a:r>
              <a:rPr lang="zh-TW" altLang="en-US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組 陳美珊</a:t>
            </a:r>
            <a:endParaRPr lang="zh-TW" altLang="en-US" sz="2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933741" y="5300282"/>
            <a:ext cx="52582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47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6923411"/>
              </p:ext>
            </p:extLst>
          </p:nvPr>
        </p:nvGraphicFramePr>
        <p:xfrm>
          <a:off x="0" y="-1"/>
          <a:ext cx="12192000" cy="6858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468131141"/>
                    </a:ext>
                  </a:extLst>
                </a:gridCol>
                <a:gridCol w="2407920">
                  <a:extLst>
                    <a:ext uri="{9D8B030D-6E8A-4147-A177-3AD203B41FA5}">
                      <a16:colId xmlns:a16="http://schemas.microsoft.com/office/drawing/2014/main" val="2890038046"/>
                    </a:ext>
                  </a:extLst>
                </a:gridCol>
                <a:gridCol w="2557780">
                  <a:extLst>
                    <a:ext uri="{9D8B030D-6E8A-4147-A177-3AD203B41FA5}">
                      <a16:colId xmlns:a16="http://schemas.microsoft.com/office/drawing/2014/main" val="373552337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809282669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2571386869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39777807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10/10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一</a:t>
                      </a:r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10/11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二</a:t>
                      </a:r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10/12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三</a:t>
                      </a:r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10/13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四</a:t>
                      </a:r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10/14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五</a:t>
                      </a:r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3651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09:00</a:t>
                      </a:r>
                    </a:p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|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12:00</a:t>
                      </a:r>
                      <a:endParaRPr lang="zh-TW" altLang="en-US"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印鑑系統</a:t>
                      </a:r>
                      <a:endParaRPr lang="en-US" altLang="zh-TW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重複登入錯誤</a:t>
                      </a:r>
                      <a:endParaRPr lang="en-US" altLang="zh-TW" dirty="0" smtClean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主管放行失敗</a:t>
                      </a:r>
                      <a:endParaRPr lang="en-US" altLang="zh-TW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Manual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match</a:t>
                      </a:r>
                      <a:r>
                        <a:rPr lang="zh-TW" altLang="en-US" dirty="0" smtClean="0"/>
                        <a:t>銷帳</a:t>
                      </a:r>
                      <a:endParaRPr lang="en-US" altLang="zh-TW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匯出交易地址問題</a:t>
                      </a:r>
                      <a:endParaRPr lang="en-US" altLang="zh-TW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匯入交易帳號問題</a:t>
                      </a:r>
                      <a:endParaRPr lang="en-US" altLang="zh-TW" dirty="0" smtClean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會議</a:t>
                      </a:r>
                      <a:endParaRPr lang="zh-TW" altLang="en-US" dirty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匯入交易狀態問題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分行主管交流</a:t>
                      </a:r>
                      <a:endParaRPr lang="en-US" altLang="zh-TW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ABS</a:t>
                      </a:r>
                      <a:r>
                        <a:rPr lang="zh-TW" altLang="en-US" dirty="0" smtClean="0"/>
                        <a:t>記憶體滿載</a:t>
                      </a:r>
                      <a:endParaRPr lang="en-US" altLang="zh-TW" dirty="0" smtClean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搭機返台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0934223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12:00</a:t>
                      </a: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|</a:t>
                      </a: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13:00</a:t>
                      </a:r>
                      <a:endParaRPr lang="zh-TW" altLang="en-US"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午餐</a:t>
                      </a:r>
                      <a:r>
                        <a:rPr lang="en-US" altLang="zh-TW" dirty="0" smtClean="0"/>
                        <a:t>(12:00)</a:t>
                      </a:r>
                      <a:endParaRPr lang="zh-TW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午餐</a:t>
                      </a:r>
                      <a:r>
                        <a:rPr lang="en-US" altLang="zh-TW" dirty="0" smtClean="0"/>
                        <a:t>(11:34)</a:t>
                      </a:r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分行主管導覽市中心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午餐</a:t>
                      </a:r>
                      <a:r>
                        <a:rPr lang="en-US" altLang="zh-TW" dirty="0" smtClean="0"/>
                        <a:t>(12:12)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7509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13:00</a:t>
                      </a: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|</a:t>
                      </a: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18:00</a:t>
                      </a:r>
                      <a:endParaRPr lang="zh-TW" altLang="en-US"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T24</a:t>
                      </a:r>
                      <a:r>
                        <a:rPr lang="zh-TW" altLang="en-US" dirty="0" smtClean="0"/>
                        <a:t>匯出交易重覆案件檢核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GIB</a:t>
                      </a:r>
                      <a:r>
                        <a:rPr lang="zh-TW" altLang="en-US" dirty="0" smtClean="0"/>
                        <a:t>匯款國別</a:t>
                      </a:r>
                      <a:r>
                        <a:rPr lang="en-US" altLang="zh-TW" dirty="0" smtClean="0"/>
                        <a:t>XA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午餐</a:t>
                      </a:r>
                      <a:r>
                        <a:rPr lang="en-US" altLang="zh-TW" dirty="0" smtClean="0"/>
                        <a:t>(13:46)</a:t>
                      </a:r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匯入交易狀態討論</a:t>
                      </a:r>
                      <a:endParaRPr lang="en-US" altLang="zh-TW" dirty="0" smtClean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開立存同無法銷案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ABS</a:t>
                      </a:r>
                      <a:r>
                        <a:rPr lang="zh-TW" altLang="en-US" dirty="0" smtClean="0"/>
                        <a:t> 重啟</a:t>
                      </a:r>
                      <a:r>
                        <a:rPr lang="en-US" altLang="zh-TW" dirty="0" smtClean="0"/>
                        <a:t>core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分行人員交流</a:t>
                      </a:r>
                      <a:endParaRPr lang="en-US" altLang="zh-TW" dirty="0" smtClean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開立存同問題解決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38329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18:00</a:t>
                      </a: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|</a:t>
                      </a:r>
                      <a:endParaRPr lang="zh-TW" altLang="en-US"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18:56</a:t>
                      </a:r>
                      <a:r>
                        <a:rPr lang="zh-TW" altLang="en-US" dirty="0" smtClean="0"/>
                        <a:t>關帳</a:t>
                      </a:r>
                      <a:endParaRPr lang="en-US" altLang="zh-TW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19:10</a:t>
                      </a:r>
                      <a:r>
                        <a:rPr lang="zh-TW" altLang="en-US" dirty="0" smtClean="0"/>
                        <a:t>過版作業</a:t>
                      </a:r>
                      <a:endParaRPr lang="en-US" altLang="zh-TW" dirty="0" smtClean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smtClean="0"/>
                        <a:t>20:00</a:t>
                      </a:r>
                      <a:r>
                        <a:rPr lang="zh-TW" altLang="en-US" dirty="0" smtClean="0"/>
                        <a:t>下班</a:t>
                      </a:r>
                      <a:endParaRPr lang="en-US" altLang="zh-TW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20:15</a:t>
                      </a:r>
                      <a:r>
                        <a:rPr lang="zh-TW" altLang="en-US" dirty="0" smtClean="0"/>
                        <a:t>下班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smtClean="0"/>
                        <a:t>20:13</a:t>
                      </a:r>
                      <a:r>
                        <a:rPr lang="zh-TW" altLang="en-US" dirty="0" smtClean="0"/>
                        <a:t>關帳</a:t>
                      </a:r>
                      <a:endParaRPr lang="en-US" altLang="zh-TW" dirty="0" smtClean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smtClean="0"/>
                        <a:t>20:45</a:t>
                      </a:r>
                      <a:r>
                        <a:rPr lang="zh-TW" altLang="en-US" dirty="0" smtClean="0"/>
                        <a:t>下班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smtClean="0"/>
                        <a:t>19:56</a:t>
                      </a:r>
                      <a:r>
                        <a:rPr lang="zh-TW" altLang="en-US" dirty="0" smtClean="0"/>
                        <a:t>關帳</a:t>
                      </a:r>
                      <a:endParaRPr lang="en-US" altLang="zh-TW" dirty="0" smtClean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TW" dirty="0" smtClean="0"/>
                        <a:t>20:05</a:t>
                      </a:r>
                      <a:r>
                        <a:rPr lang="zh-TW" altLang="en-US" dirty="0" smtClean="0"/>
                        <a:t>下班</a:t>
                      </a:r>
                      <a:endParaRPr lang="en-US" altLang="zh-TW" dirty="0" smtClean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分行主管導覽市中心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094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3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697230" y="2214541"/>
            <a:ext cx="3364230" cy="1325563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rgbClr val="0A979E"/>
                </a:solidFill>
              </a:rPr>
              <a:t>問</a:t>
            </a:r>
            <a:r>
              <a:rPr lang="zh-TW" altLang="en-US" b="1" dirty="0" smtClean="0">
                <a:solidFill>
                  <a:srgbClr val="0A979E"/>
                </a:solidFill>
              </a:rPr>
              <a:t> 題 處 理</a:t>
            </a:r>
            <a:endParaRPr lang="zh-TW" altLang="en-US" b="1" dirty="0">
              <a:solidFill>
                <a:srgbClr val="0A979E"/>
              </a:solidFill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10" y="1112055"/>
            <a:ext cx="7056120" cy="4673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內容版面配置區 5"/>
          <p:cNvSpPr txBox="1">
            <a:spLocks/>
          </p:cNvSpPr>
          <p:nvPr/>
        </p:nvSpPr>
        <p:spPr>
          <a:xfrm>
            <a:off x="196215" y="3540104"/>
            <a:ext cx="4366260" cy="164592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dirty="0" smtClean="0"/>
              <a:t>釐清分行人員遇到的問題</a:t>
            </a:r>
            <a:endParaRPr lang="en-US" altLang="zh-TW" dirty="0" smtClean="0"/>
          </a:p>
          <a:p>
            <a:pPr>
              <a:lnSpc>
                <a:spcPct val="150000"/>
              </a:lnSpc>
            </a:pPr>
            <a:r>
              <a:rPr lang="zh-TW" altLang="en-US" dirty="0" smtClean="0"/>
              <a:t>從旁協助分行操作系統</a:t>
            </a:r>
            <a:endParaRPr lang="en-US" altLang="zh-TW" dirty="0" smtClean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10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880" y="1814511"/>
            <a:ext cx="6103620" cy="45777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02920" y="2811148"/>
            <a:ext cx="3726180" cy="1292221"/>
          </a:xfrm>
        </p:spPr>
        <p:txBody>
          <a:bodyPr/>
          <a:lstStyle/>
          <a:p>
            <a:pPr algn="ctr"/>
            <a:r>
              <a:rPr lang="zh-TW" altLang="en-US" b="1" dirty="0" smtClean="0">
                <a:solidFill>
                  <a:srgbClr val="0A979E"/>
                </a:solidFill>
              </a:rPr>
              <a:t>共 </a:t>
            </a:r>
            <a:r>
              <a:rPr lang="zh-TW" altLang="en-US" b="1" dirty="0">
                <a:solidFill>
                  <a:srgbClr val="0A979E"/>
                </a:solidFill>
              </a:rPr>
              <a:t>同</a:t>
            </a:r>
            <a:r>
              <a:rPr lang="zh-TW" altLang="en-US" b="1" dirty="0" smtClean="0">
                <a:solidFill>
                  <a:srgbClr val="0A979E"/>
                </a:solidFill>
              </a:rPr>
              <a:t> 討 論</a:t>
            </a:r>
            <a:endParaRPr lang="zh-TW" altLang="en-US" b="1" dirty="0">
              <a:solidFill>
                <a:srgbClr val="0A979E"/>
              </a:solidFill>
            </a:endParaRPr>
          </a:p>
        </p:txBody>
      </p:sp>
      <p:sp>
        <p:nvSpPr>
          <p:cNvPr id="5" name="內容版面配置區 5"/>
          <p:cNvSpPr>
            <a:spLocks noGrp="1"/>
          </p:cNvSpPr>
          <p:nvPr>
            <p:ph idx="1"/>
          </p:nvPr>
        </p:nvSpPr>
        <p:spPr>
          <a:xfrm>
            <a:off x="160020" y="4206868"/>
            <a:ext cx="5440680" cy="1645921"/>
          </a:xfrm>
          <a:prstGeom prst="wedgeRoundRectCallout">
            <a:avLst>
              <a:gd name="adj1" fmla="val 48179"/>
              <a:gd name="adj2" fmla="val -81250"/>
              <a:gd name="adj3" fmla="val 16667"/>
            </a:avLst>
          </a:prstGeom>
          <a:ln>
            <a:solidFill>
              <a:schemeClr val="bg1"/>
            </a:solidFill>
          </a:ln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與</a:t>
            </a:r>
            <a:r>
              <a:rPr lang="zh-TW" altLang="en-US" dirty="0" smtClean="0"/>
              <a:t>分行主管討論問題發生的情境，並提出一些可採取的解決方式。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949690" y="6492875"/>
            <a:ext cx="2743200" cy="365125"/>
          </a:xfrm>
        </p:spPr>
        <p:txBody>
          <a:bodyPr/>
          <a:lstStyle/>
          <a:p>
            <a:fld id="{52D54062-0F4C-486F-BCC7-15419E7AF761}" type="slidenum">
              <a:rPr lang="zh-TW" altLang="en-US" smtClean="0"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59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66955" y="416241"/>
            <a:ext cx="10515600" cy="1325563"/>
          </a:xfrm>
        </p:spPr>
        <p:txBody>
          <a:bodyPr/>
          <a:lstStyle/>
          <a:p>
            <a:r>
              <a:rPr lang="zh-TW" altLang="en-US" b="1" dirty="0" smtClean="0">
                <a:solidFill>
                  <a:srgbClr val="0A979E"/>
                </a:solidFill>
              </a:rPr>
              <a:t>處於第一線的心得</a:t>
            </a:r>
            <a:endParaRPr lang="zh-TW" altLang="en-US" b="1" dirty="0">
              <a:solidFill>
                <a:srgbClr val="0A979E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0" y="1741804"/>
            <a:ext cx="6230045" cy="46704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內容版面配置區 5"/>
          <p:cNvSpPr>
            <a:spLocks noGrp="1"/>
          </p:cNvSpPr>
          <p:nvPr>
            <p:ph idx="1"/>
          </p:nvPr>
        </p:nvSpPr>
        <p:spPr>
          <a:xfrm>
            <a:off x="7315199" y="1798954"/>
            <a:ext cx="4663441" cy="4613276"/>
          </a:xfrm>
        </p:spPr>
        <p:txBody>
          <a:bodyPr anchor="ctr">
            <a:noAutofit/>
          </a:bodyPr>
          <a:lstStyle/>
          <a:p>
            <a:pPr marL="0" indent="0" eaLnBrk="0">
              <a:lnSpc>
                <a:spcPct val="150000"/>
              </a:lnSpc>
              <a:buNone/>
            </a:pP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了解分行日常作業</a:t>
            </a:r>
            <a: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電報室、職務分工</a:t>
            </a:r>
            <a: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與實務情境。</a:t>
            </a:r>
            <a:endParaRPr lang="en-US" altLang="zh-TW" b="1" dirty="0" smtClean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0" indent="0" eaLnBrk="0">
              <a:lnSpc>
                <a:spcPct val="150000"/>
              </a:lnSpc>
              <a:buNone/>
            </a:pP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與分行人員交流</a:t>
            </a:r>
            <a: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ABS</a:t>
            </a:r>
            <a:r>
              <a:rPr lang="zh-TW" altLang="en-US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的</a:t>
            </a: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回饋建議。</a:t>
            </a:r>
            <a:endParaRPr lang="en-US" altLang="zh-TW" b="1" dirty="0" smtClean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567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2704153"/>
            <a:ext cx="12191999" cy="1204908"/>
          </a:xfrm>
        </p:spPr>
        <p:txBody>
          <a:bodyPr/>
          <a:lstStyle/>
          <a:p>
            <a:pPr algn="ctr"/>
            <a:r>
              <a:rPr lang="zh-TW" altLang="en-US" b="1" dirty="0" smtClean="0">
                <a:solidFill>
                  <a:srgbClr val="0A979E"/>
                </a:solidFill>
              </a:rPr>
              <a:t>感  謝  聆  聽</a:t>
            </a:r>
            <a:endParaRPr lang="zh-TW" altLang="en-US" b="1" dirty="0">
              <a:solidFill>
                <a:srgbClr val="0A979E"/>
              </a:solidFill>
            </a:endParaRPr>
          </a:p>
        </p:txBody>
      </p:sp>
      <p:sp>
        <p:nvSpPr>
          <p:cNvPr id="2" name="流程圖: 抽選 1"/>
          <p:cNvSpPr/>
          <p:nvPr/>
        </p:nvSpPr>
        <p:spPr>
          <a:xfrm>
            <a:off x="0" y="4628592"/>
            <a:ext cx="3851910" cy="2229408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9538 h 9538"/>
              <a:gd name="connsiteX1" fmla="*/ 3294 w 10000"/>
              <a:gd name="connsiteY1" fmla="*/ 1230 h 9538"/>
              <a:gd name="connsiteX2" fmla="*/ 5030 w 10000"/>
              <a:gd name="connsiteY2" fmla="*/ 0 h 9538"/>
              <a:gd name="connsiteX3" fmla="*/ 7033 w 10000"/>
              <a:gd name="connsiteY3" fmla="*/ 2410 h 9538"/>
              <a:gd name="connsiteX4" fmla="*/ 10000 w 10000"/>
              <a:gd name="connsiteY4" fmla="*/ 9538 h 9538"/>
              <a:gd name="connsiteX5" fmla="*/ 0 w 10000"/>
              <a:gd name="connsiteY5" fmla="*/ 9538 h 9538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523 h 10523"/>
              <a:gd name="connsiteX1" fmla="*/ 3294 w 10000"/>
              <a:gd name="connsiteY1" fmla="*/ 1813 h 10523"/>
              <a:gd name="connsiteX2" fmla="*/ 4971 w 10000"/>
              <a:gd name="connsiteY2" fmla="*/ 39 h 10523"/>
              <a:gd name="connsiteX3" fmla="*/ 7033 w 10000"/>
              <a:gd name="connsiteY3" fmla="*/ 3050 h 10523"/>
              <a:gd name="connsiteX4" fmla="*/ 10000 w 10000"/>
              <a:gd name="connsiteY4" fmla="*/ 10523 h 10523"/>
              <a:gd name="connsiteX5" fmla="*/ 0 w 10000"/>
              <a:gd name="connsiteY5" fmla="*/ 10523 h 10523"/>
              <a:gd name="connsiteX0" fmla="*/ 0 w 10000"/>
              <a:gd name="connsiteY0" fmla="*/ 10486 h 10486"/>
              <a:gd name="connsiteX1" fmla="*/ 3294 w 10000"/>
              <a:gd name="connsiteY1" fmla="*/ 1776 h 10486"/>
              <a:gd name="connsiteX2" fmla="*/ 4971 w 10000"/>
              <a:gd name="connsiteY2" fmla="*/ 2 h 10486"/>
              <a:gd name="connsiteX3" fmla="*/ 7033 w 10000"/>
              <a:gd name="connsiteY3" fmla="*/ 3013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9 h 10489"/>
              <a:gd name="connsiteX1" fmla="*/ 3294 w 10000"/>
              <a:gd name="connsiteY1" fmla="*/ 1779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6 h 10486"/>
              <a:gd name="connsiteX1" fmla="*/ 2107 w 10000"/>
              <a:gd name="connsiteY1" fmla="*/ 4841 h 10486"/>
              <a:gd name="connsiteX2" fmla="*/ 4971 w 10000"/>
              <a:gd name="connsiteY2" fmla="*/ 2 h 10486"/>
              <a:gd name="connsiteX3" fmla="*/ 7626 w 10000"/>
              <a:gd name="connsiteY3" fmla="*/ 4626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487">
                <a:moveTo>
                  <a:pt x="0" y="10487"/>
                </a:moveTo>
                <a:cubicBezTo>
                  <a:pt x="1137" y="8049"/>
                  <a:pt x="1118" y="8301"/>
                  <a:pt x="2107" y="4842"/>
                </a:cubicBezTo>
                <a:cubicBezTo>
                  <a:pt x="3190" y="1616"/>
                  <a:pt x="3591" y="-51"/>
                  <a:pt x="4971" y="3"/>
                </a:cubicBezTo>
                <a:cubicBezTo>
                  <a:pt x="5569" y="-14"/>
                  <a:pt x="6673" y="-141"/>
                  <a:pt x="8012" y="4627"/>
                </a:cubicBezTo>
                <a:cubicBezTo>
                  <a:pt x="8981" y="8515"/>
                  <a:pt x="9209" y="8534"/>
                  <a:pt x="10000" y="10487"/>
                </a:cubicBezTo>
                <a:lnTo>
                  <a:pt x="0" y="10487"/>
                </a:lnTo>
                <a:close/>
              </a:path>
            </a:pathLst>
          </a:custGeom>
          <a:solidFill>
            <a:srgbClr val="0A9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流程圖: 抽選 1"/>
          <p:cNvSpPr/>
          <p:nvPr/>
        </p:nvSpPr>
        <p:spPr>
          <a:xfrm>
            <a:off x="5635786" y="5142044"/>
            <a:ext cx="2925284" cy="1693096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9538 h 9538"/>
              <a:gd name="connsiteX1" fmla="*/ 3294 w 10000"/>
              <a:gd name="connsiteY1" fmla="*/ 1230 h 9538"/>
              <a:gd name="connsiteX2" fmla="*/ 5030 w 10000"/>
              <a:gd name="connsiteY2" fmla="*/ 0 h 9538"/>
              <a:gd name="connsiteX3" fmla="*/ 7033 w 10000"/>
              <a:gd name="connsiteY3" fmla="*/ 2410 h 9538"/>
              <a:gd name="connsiteX4" fmla="*/ 10000 w 10000"/>
              <a:gd name="connsiteY4" fmla="*/ 9538 h 9538"/>
              <a:gd name="connsiteX5" fmla="*/ 0 w 10000"/>
              <a:gd name="connsiteY5" fmla="*/ 9538 h 9538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523 h 10523"/>
              <a:gd name="connsiteX1" fmla="*/ 3294 w 10000"/>
              <a:gd name="connsiteY1" fmla="*/ 1813 h 10523"/>
              <a:gd name="connsiteX2" fmla="*/ 4971 w 10000"/>
              <a:gd name="connsiteY2" fmla="*/ 39 h 10523"/>
              <a:gd name="connsiteX3" fmla="*/ 7033 w 10000"/>
              <a:gd name="connsiteY3" fmla="*/ 3050 h 10523"/>
              <a:gd name="connsiteX4" fmla="*/ 10000 w 10000"/>
              <a:gd name="connsiteY4" fmla="*/ 10523 h 10523"/>
              <a:gd name="connsiteX5" fmla="*/ 0 w 10000"/>
              <a:gd name="connsiteY5" fmla="*/ 10523 h 10523"/>
              <a:gd name="connsiteX0" fmla="*/ 0 w 10000"/>
              <a:gd name="connsiteY0" fmla="*/ 10486 h 10486"/>
              <a:gd name="connsiteX1" fmla="*/ 3294 w 10000"/>
              <a:gd name="connsiteY1" fmla="*/ 1776 h 10486"/>
              <a:gd name="connsiteX2" fmla="*/ 4971 w 10000"/>
              <a:gd name="connsiteY2" fmla="*/ 2 h 10486"/>
              <a:gd name="connsiteX3" fmla="*/ 7033 w 10000"/>
              <a:gd name="connsiteY3" fmla="*/ 3013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9 h 10489"/>
              <a:gd name="connsiteX1" fmla="*/ 3294 w 10000"/>
              <a:gd name="connsiteY1" fmla="*/ 1779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6 h 10486"/>
              <a:gd name="connsiteX1" fmla="*/ 2107 w 10000"/>
              <a:gd name="connsiteY1" fmla="*/ 4841 h 10486"/>
              <a:gd name="connsiteX2" fmla="*/ 4971 w 10000"/>
              <a:gd name="connsiteY2" fmla="*/ 2 h 10486"/>
              <a:gd name="connsiteX3" fmla="*/ 7626 w 10000"/>
              <a:gd name="connsiteY3" fmla="*/ 4626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487">
                <a:moveTo>
                  <a:pt x="0" y="10487"/>
                </a:moveTo>
                <a:cubicBezTo>
                  <a:pt x="1137" y="8049"/>
                  <a:pt x="1118" y="8301"/>
                  <a:pt x="2107" y="4842"/>
                </a:cubicBezTo>
                <a:cubicBezTo>
                  <a:pt x="3190" y="1616"/>
                  <a:pt x="3591" y="-51"/>
                  <a:pt x="4971" y="3"/>
                </a:cubicBezTo>
                <a:cubicBezTo>
                  <a:pt x="5569" y="-14"/>
                  <a:pt x="6673" y="-141"/>
                  <a:pt x="8012" y="4627"/>
                </a:cubicBezTo>
                <a:cubicBezTo>
                  <a:pt x="8981" y="8515"/>
                  <a:pt x="9209" y="8534"/>
                  <a:pt x="10000" y="10487"/>
                </a:cubicBezTo>
                <a:lnTo>
                  <a:pt x="0" y="10487"/>
                </a:lnTo>
                <a:close/>
              </a:path>
            </a:pathLst>
          </a:custGeom>
          <a:solidFill>
            <a:srgbClr val="0A9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抽選 1"/>
          <p:cNvSpPr/>
          <p:nvPr/>
        </p:nvSpPr>
        <p:spPr>
          <a:xfrm>
            <a:off x="2955451" y="4617162"/>
            <a:ext cx="1856579" cy="2229408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9538 h 9538"/>
              <a:gd name="connsiteX1" fmla="*/ 3294 w 10000"/>
              <a:gd name="connsiteY1" fmla="*/ 1230 h 9538"/>
              <a:gd name="connsiteX2" fmla="*/ 5030 w 10000"/>
              <a:gd name="connsiteY2" fmla="*/ 0 h 9538"/>
              <a:gd name="connsiteX3" fmla="*/ 7033 w 10000"/>
              <a:gd name="connsiteY3" fmla="*/ 2410 h 9538"/>
              <a:gd name="connsiteX4" fmla="*/ 10000 w 10000"/>
              <a:gd name="connsiteY4" fmla="*/ 9538 h 9538"/>
              <a:gd name="connsiteX5" fmla="*/ 0 w 10000"/>
              <a:gd name="connsiteY5" fmla="*/ 9538 h 9538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523 h 10523"/>
              <a:gd name="connsiteX1" fmla="*/ 3294 w 10000"/>
              <a:gd name="connsiteY1" fmla="*/ 1813 h 10523"/>
              <a:gd name="connsiteX2" fmla="*/ 4971 w 10000"/>
              <a:gd name="connsiteY2" fmla="*/ 39 h 10523"/>
              <a:gd name="connsiteX3" fmla="*/ 7033 w 10000"/>
              <a:gd name="connsiteY3" fmla="*/ 3050 h 10523"/>
              <a:gd name="connsiteX4" fmla="*/ 10000 w 10000"/>
              <a:gd name="connsiteY4" fmla="*/ 10523 h 10523"/>
              <a:gd name="connsiteX5" fmla="*/ 0 w 10000"/>
              <a:gd name="connsiteY5" fmla="*/ 10523 h 10523"/>
              <a:gd name="connsiteX0" fmla="*/ 0 w 10000"/>
              <a:gd name="connsiteY0" fmla="*/ 10486 h 10486"/>
              <a:gd name="connsiteX1" fmla="*/ 3294 w 10000"/>
              <a:gd name="connsiteY1" fmla="*/ 1776 h 10486"/>
              <a:gd name="connsiteX2" fmla="*/ 4971 w 10000"/>
              <a:gd name="connsiteY2" fmla="*/ 2 h 10486"/>
              <a:gd name="connsiteX3" fmla="*/ 7033 w 10000"/>
              <a:gd name="connsiteY3" fmla="*/ 3013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9 h 10489"/>
              <a:gd name="connsiteX1" fmla="*/ 3294 w 10000"/>
              <a:gd name="connsiteY1" fmla="*/ 1779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6 h 10486"/>
              <a:gd name="connsiteX1" fmla="*/ 2107 w 10000"/>
              <a:gd name="connsiteY1" fmla="*/ 4841 h 10486"/>
              <a:gd name="connsiteX2" fmla="*/ 4971 w 10000"/>
              <a:gd name="connsiteY2" fmla="*/ 2 h 10486"/>
              <a:gd name="connsiteX3" fmla="*/ 7626 w 10000"/>
              <a:gd name="connsiteY3" fmla="*/ 4626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487">
                <a:moveTo>
                  <a:pt x="0" y="10487"/>
                </a:moveTo>
                <a:cubicBezTo>
                  <a:pt x="1137" y="8049"/>
                  <a:pt x="1118" y="8301"/>
                  <a:pt x="2107" y="4842"/>
                </a:cubicBezTo>
                <a:cubicBezTo>
                  <a:pt x="3190" y="1616"/>
                  <a:pt x="3591" y="-51"/>
                  <a:pt x="4971" y="3"/>
                </a:cubicBezTo>
                <a:cubicBezTo>
                  <a:pt x="5569" y="-14"/>
                  <a:pt x="6673" y="-141"/>
                  <a:pt x="8012" y="4627"/>
                </a:cubicBezTo>
                <a:cubicBezTo>
                  <a:pt x="8981" y="8515"/>
                  <a:pt x="9209" y="8534"/>
                  <a:pt x="10000" y="10487"/>
                </a:cubicBezTo>
                <a:lnTo>
                  <a:pt x="0" y="10487"/>
                </a:lnTo>
                <a:close/>
              </a:path>
            </a:pathLst>
          </a:custGeom>
          <a:solidFill>
            <a:srgbClr val="0A979E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抽選 1"/>
          <p:cNvSpPr/>
          <p:nvPr/>
        </p:nvSpPr>
        <p:spPr>
          <a:xfrm>
            <a:off x="4675666" y="4914900"/>
            <a:ext cx="3357235" cy="1943100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9538 h 9538"/>
              <a:gd name="connsiteX1" fmla="*/ 3294 w 10000"/>
              <a:gd name="connsiteY1" fmla="*/ 1230 h 9538"/>
              <a:gd name="connsiteX2" fmla="*/ 5030 w 10000"/>
              <a:gd name="connsiteY2" fmla="*/ 0 h 9538"/>
              <a:gd name="connsiteX3" fmla="*/ 7033 w 10000"/>
              <a:gd name="connsiteY3" fmla="*/ 2410 h 9538"/>
              <a:gd name="connsiteX4" fmla="*/ 10000 w 10000"/>
              <a:gd name="connsiteY4" fmla="*/ 9538 h 9538"/>
              <a:gd name="connsiteX5" fmla="*/ 0 w 10000"/>
              <a:gd name="connsiteY5" fmla="*/ 9538 h 9538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523 h 10523"/>
              <a:gd name="connsiteX1" fmla="*/ 3294 w 10000"/>
              <a:gd name="connsiteY1" fmla="*/ 1813 h 10523"/>
              <a:gd name="connsiteX2" fmla="*/ 4971 w 10000"/>
              <a:gd name="connsiteY2" fmla="*/ 39 h 10523"/>
              <a:gd name="connsiteX3" fmla="*/ 7033 w 10000"/>
              <a:gd name="connsiteY3" fmla="*/ 3050 h 10523"/>
              <a:gd name="connsiteX4" fmla="*/ 10000 w 10000"/>
              <a:gd name="connsiteY4" fmla="*/ 10523 h 10523"/>
              <a:gd name="connsiteX5" fmla="*/ 0 w 10000"/>
              <a:gd name="connsiteY5" fmla="*/ 10523 h 10523"/>
              <a:gd name="connsiteX0" fmla="*/ 0 w 10000"/>
              <a:gd name="connsiteY0" fmla="*/ 10486 h 10486"/>
              <a:gd name="connsiteX1" fmla="*/ 3294 w 10000"/>
              <a:gd name="connsiteY1" fmla="*/ 1776 h 10486"/>
              <a:gd name="connsiteX2" fmla="*/ 4971 w 10000"/>
              <a:gd name="connsiteY2" fmla="*/ 2 h 10486"/>
              <a:gd name="connsiteX3" fmla="*/ 7033 w 10000"/>
              <a:gd name="connsiteY3" fmla="*/ 3013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9 h 10489"/>
              <a:gd name="connsiteX1" fmla="*/ 3294 w 10000"/>
              <a:gd name="connsiteY1" fmla="*/ 1779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6 h 10486"/>
              <a:gd name="connsiteX1" fmla="*/ 2107 w 10000"/>
              <a:gd name="connsiteY1" fmla="*/ 4841 h 10486"/>
              <a:gd name="connsiteX2" fmla="*/ 4971 w 10000"/>
              <a:gd name="connsiteY2" fmla="*/ 2 h 10486"/>
              <a:gd name="connsiteX3" fmla="*/ 7626 w 10000"/>
              <a:gd name="connsiteY3" fmla="*/ 4626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487">
                <a:moveTo>
                  <a:pt x="0" y="10487"/>
                </a:moveTo>
                <a:cubicBezTo>
                  <a:pt x="1137" y="8049"/>
                  <a:pt x="1118" y="8301"/>
                  <a:pt x="2107" y="4842"/>
                </a:cubicBezTo>
                <a:cubicBezTo>
                  <a:pt x="3190" y="1616"/>
                  <a:pt x="3591" y="-51"/>
                  <a:pt x="4971" y="3"/>
                </a:cubicBezTo>
                <a:cubicBezTo>
                  <a:pt x="5569" y="-14"/>
                  <a:pt x="6673" y="-141"/>
                  <a:pt x="8012" y="4627"/>
                </a:cubicBezTo>
                <a:cubicBezTo>
                  <a:pt x="8981" y="8515"/>
                  <a:pt x="9209" y="8534"/>
                  <a:pt x="10000" y="10487"/>
                </a:cubicBezTo>
                <a:lnTo>
                  <a:pt x="0" y="10487"/>
                </a:lnTo>
                <a:close/>
              </a:path>
            </a:pathLst>
          </a:custGeom>
          <a:solidFill>
            <a:srgbClr val="0A979E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抽選 1"/>
          <p:cNvSpPr/>
          <p:nvPr/>
        </p:nvSpPr>
        <p:spPr>
          <a:xfrm>
            <a:off x="4349911" y="4605732"/>
            <a:ext cx="1856579" cy="2229408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9538 h 9538"/>
              <a:gd name="connsiteX1" fmla="*/ 3294 w 10000"/>
              <a:gd name="connsiteY1" fmla="*/ 1230 h 9538"/>
              <a:gd name="connsiteX2" fmla="*/ 5030 w 10000"/>
              <a:gd name="connsiteY2" fmla="*/ 0 h 9538"/>
              <a:gd name="connsiteX3" fmla="*/ 7033 w 10000"/>
              <a:gd name="connsiteY3" fmla="*/ 2410 h 9538"/>
              <a:gd name="connsiteX4" fmla="*/ 10000 w 10000"/>
              <a:gd name="connsiteY4" fmla="*/ 9538 h 9538"/>
              <a:gd name="connsiteX5" fmla="*/ 0 w 10000"/>
              <a:gd name="connsiteY5" fmla="*/ 9538 h 9538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523 h 10523"/>
              <a:gd name="connsiteX1" fmla="*/ 3294 w 10000"/>
              <a:gd name="connsiteY1" fmla="*/ 1813 h 10523"/>
              <a:gd name="connsiteX2" fmla="*/ 4971 w 10000"/>
              <a:gd name="connsiteY2" fmla="*/ 39 h 10523"/>
              <a:gd name="connsiteX3" fmla="*/ 7033 w 10000"/>
              <a:gd name="connsiteY3" fmla="*/ 3050 h 10523"/>
              <a:gd name="connsiteX4" fmla="*/ 10000 w 10000"/>
              <a:gd name="connsiteY4" fmla="*/ 10523 h 10523"/>
              <a:gd name="connsiteX5" fmla="*/ 0 w 10000"/>
              <a:gd name="connsiteY5" fmla="*/ 10523 h 10523"/>
              <a:gd name="connsiteX0" fmla="*/ 0 w 10000"/>
              <a:gd name="connsiteY0" fmla="*/ 10486 h 10486"/>
              <a:gd name="connsiteX1" fmla="*/ 3294 w 10000"/>
              <a:gd name="connsiteY1" fmla="*/ 1776 h 10486"/>
              <a:gd name="connsiteX2" fmla="*/ 4971 w 10000"/>
              <a:gd name="connsiteY2" fmla="*/ 2 h 10486"/>
              <a:gd name="connsiteX3" fmla="*/ 7033 w 10000"/>
              <a:gd name="connsiteY3" fmla="*/ 3013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9 h 10489"/>
              <a:gd name="connsiteX1" fmla="*/ 3294 w 10000"/>
              <a:gd name="connsiteY1" fmla="*/ 1779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6 h 10486"/>
              <a:gd name="connsiteX1" fmla="*/ 2107 w 10000"/>
              <a:gd name="connsiteY1" fmla="*/ 4841 h 10486"/>
              <a:gd name="connsiteX2" fmla="*/ 4971 w 10000"/>
              <a:gd name="connsiteY2" fmla="*/ 2 h 10486"/>
              <a:gd name="connsiteX3" fmla="*/ 7626 w 10000"/>
              <a:gd name="connsiteY3" fmla="*/ 4626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487">
                <a:moveTo>
                  <a:pt x="0" y="10487"/>
                </a:moveTo>
                <a:cubicBezTo>
                  <a:pt x="1137" y="8049"/>
                  <a:pt x="1118" y="8301"/>
                  <a:pt x="2107" y="4842"/>
                </a:cubicBezTo>
                <a:cubicBezTo>
                  <a:pt x="3190" y="1616"/>
                  <a:pt x="3591" y="-51"/>
                  <a:pt x="4971" y="3"/>
                </a:cubicBezTo>
                <a:cubicBezTo>
                  <a:pt x="5569" y="-14"/>
                  <a:pt x="6673" y="-141"/>
                  <a:pt x="8012" y="4627"/>
                </a:cubicBezTo>
                <a:cubicBezTo>
                  <a:pt x="8981" y="8515"/>
                  <a:pt x="9209" y="8534"/>
                  <a:pt x="10000" y="10487"/>
                </a:cubicBezTo>
                <a:lnTo>
                  <a:pt x="0" y="10487"/>
                </a:lnTo>
                <a:close/>
              </a:path>
            </a:pathLst>
          </a:custGeom>
          <a:solidFill>
            <a:srgbClr val="0A979E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6640830"/>
            <a:ext cx="12192000" cy="228600"/>
          </a:xfrm>
          <a:prstGeom prst="rect">
            <a:avLst/>
          </a:prstGeom>
          <a:solidFill>
            <a:srgbClr val="0A9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701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cdn-icons-png.flaticon.com/512/206/2066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079" y="-417293"/>
            <a:ext cx="2443843" cy="244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632"/>
            <a:ext cx="12192000" cy="60533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8520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0" y="-38912"/>
            <a:ext cx="12192941" cy="69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-31898" y="-48641"/>
            <a:ext cx="12223898" cy="695527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9690" y="36195"/>
            <a:ext cx="9173560" cy="688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3"/>
          <p:cNvSpPr txBox="1">
            <a:spLocks/>
          </p:cNvSpPr>
          <p:nvPr/>
        </p:nvSpPr>
        <p:spPr>
          <a:xfrm>
            <a:off x="6663691" y="5251945"/>
            <a:ext cx="5528310" cy="1103128"/>
          </a:xfrm>
          <a:prstGeom prst="rect">
            <a:avLst/>
          </a:prstGeom>
          <a:gradFill flip="none" rotWithShape="1">
            <a:gsLst>
              <a:gs pos="38000">
                <a:schemeClr val="accent1">
                  <a:lumMod val="5000"/>
                  <a:lumOff val="95000"/>
                  <a:alpha val="10000"/>
                </a:schemeClr>
              </a:gs>
              <a:gs pos="0">
                <a:schemeClr val="bg2">
                  <a:alpha val="31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n w="19050">
                  <a:noFill/>
                </a:ln>
                <a:solidFill>
                  <a:srgbClr val="6CBAE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dobe Arabic" panose="02040503050201020203" pitchFamily="18" charset="-78"/>
              </a:defRPr>
            </a:lvl1pPr>
          </a:lstStyle>
          <a:p>
            <a:r>
              <a:rPr lang="zh-TW" altLang="en-US" b="1" dirty="0" smtClean="0">
                <a:solidFill>
                  <a:schemeClr val="bg1"/>
                </a:solidFill>
              </a:rPr>
              <a:t>   前 往 新 加 坡 分 行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83" b="13298"/>
          <a:stretch/>
        </p:blipFill>
        <p:spPr>
          <a:xfrm>
            <a:off x="114300" y="0"/>
            <a:ext cx="12192000" cy="688718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05000" y="3263900"/>
            <a:ext cx="10401300" cy="1600200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839075" y="3802390"/>
            <a:ext cx="40382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n>
                  <a:solidFill>
                    <a:srgbClr val="FFFFFF"/>
                  </a:solidFill>
                </a:ln>
                <a:latin typeface="+mj-ea"/>
                <a:ea typeface="+mj-ea"/>
              </a:rPr>
              <a:t>上午</a:t>
            </a:r>
            <a:r>
              <a:rPr lang="en-US" altLang="zh-TW" sz="2800" b="1" dirty="0">
                <a:ln>
                  <a:solidFill>
                    <a:srgbClr val="FFFFFF"/>
                  </a:solidFill>
                </a:ln>
                <a:latin typeface="+mj-ea"/>
                <a:ea typeface="+mj-ea"/>
              </a:rPr>
              <a:t>8:00 </a:t>
            </a:r>
            <a:r>
              <a:rPr lang="zh-TW" altLang="en-US" sz="2800" b="1" dirty="0" smtClean="0">
                <a:ln>
                  <a:solidFill>
                    <a:srgbClr val="FFFFFF"/>
                  </a:solidFill>
                </a:ln>
                <a:latin typeface="+mj-ea"/>
                <a:ea typeface="+mj-ea"/>
              </a:rPr>
              <a:t> 搭</a:t>
            </a:r>
            <a:r>
              <a:rPr lang="zh-TW" altLang="en-US" sz="2800" b="1" dirty="0">
                <a:ln>
                  <a:solidFill>
                    <a:srgbClr val="FFFFFF"/>
                  </a:solidFill>
                </a:ln>
                <a:latin typeface="+mj-ea"/>
                <a:ea typeface="+mj-ea"/>
              </a:rPr>
              <a:t>車前往分行</a:t>
            </a:r>
          </a:p>
        </p:txBody>
      </p:sp>
      <p:pic>
        <p:nvPicPr>
          <p:cNvPr id="2" name="圖片 1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1" y="0"/>
            <a:ext cx="3869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88340" y="5155445"/>
            <a:ext cx="8203660" cy="925316"/>
          </a:xfrm>
          <a:prstGeom prst="rect">
            <a:avLst/>
          </a:prstGeom>
          <a:solidFill>
            <a:srgbClr val="FFFF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lnSpc>
                <a:spcPct val="150000"/>
              </a:lnSpc>
              <a:defRPr/>
            </a:pPr>
            <a:r>
              <a:rPr lang="zh-TW" altLang="en-US" sz="28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                                         </a:t>
            </a:r>
            <a:r>
              <a:rPr lang="zh-TW" altLang="en-US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抵 達 </a:t>
            </a:r>
            <a:r>
              <a:rPr lang="en-US" altLang="zh-TW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Asia Square</a:t>
            </a:r>
            <a:r>
              <a:rPr lang="zh-TW" altLang="en-US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 </a:t>
            </a:r>
            <a:endParaRPr lang="zh-TW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52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06690" y="5155445"/>
            <a:ext cx="4385310" cy="925316"/>
          </a:xfrm>
          <a:prstGeom prst="rect">
            <a:avLst/>
          </a:prstGeom>
          <a:solidFill>
            <a:srgbClr val="FFFF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8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                   </a:t>
            </a:r>
            <a:r>
              <a:rPr lang="zh-TW" altLang="en-US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準 備 上 工          </a:t>
            </a:r>
            <a:endParaRPr lang="zh-TW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0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133" y="0"/>
            <a:ext cx="9989587" cy="6858000"/>
          </a:xfrm>
        </p:spPr>
      </p:pic>
      <p:sp>
        <p:nvSpPr>
          <p:cNvPr id="3" name="矩形 2"/>
          <p:cNvSpPr/>
          <p:nvPr/>
        </p:nvSpPr>
        <p:spPr>
          <a:xfrm>
            <a:off x="0" y="5601215"/>
            <a:ext cx="4385310" cy="925316"/>
          </a:xfrm>
          <a:prstGeom prst="rect">
            <a:avLst/>
          </a:prstGeom>
          <a:solidFill>
            <a:srgbClr val="FFFF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8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          </a:t>
            </a:r>
            <a:r>
              <a:rPr lang="zh-TW" altLang="en-US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與 </a:t>
            </a:r>
            <a:r>
              <a:rPr lang="en-US" altLang="zh-TW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BA</a:t>
            </a:r>
            <a:r>
              <a:rPr lang="zh-TW" altLang="en-US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一 同 辦 公          </a:t>
            </a:r>
            <a:endParaRPr lang="zh-TW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8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12833" y="269497"/>
            <a:ext cx="9968651" cy="5623305"/>
          </a:xfrm>
          <a:prstGeom prst="cloud">
            <a:avLst/>
          </a:prstGeom>
          <a:solidFill>
            <a:srgbClr val="FFC000"/>
          </a:solidFill>
        </p:spPr>
        <p:txBody>
          <a:bodyPr>
            <a:normAutofit/>
          </a:bodyPr>
          <a:lstStyle/>
          <a:p>
            <a:pPr algn="dist"/>
            <a:r>
              <a:rPr lang="zh-TW" altLang="en-US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請問 </a:t>
            </a:r>
            <a:r>
              <a:rPr lang="en-US" altLang="zh-TW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IT</a:t>
            </a:r>
            <a:r>
              <a:rPr lang="zh-TW" altLang="en-US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前往分行能做什麼</a:t>
            </a:r>
            <a:r>
              <a:rPr lang="en-US" altLang="zh-TW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?</a:t>
            </a:r>
            <a:endParaRPr lang="zh-TW" altLang="en-US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1026" name="Picture 2" descr="Question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05" y="3776888"/>
            <a:ext cx="3081111" cy="30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3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3"/>
          <p:cNvSpPr txBox="1">
            <a:spLocks/>
          </p:cNvSpPr>
          <p:nvPr/>
        </p:nvSpPr>
        <p:spPr>
          <a:xfrm>
            <a:off x="0" y="2464707"/>
            <a:ext cx="10515600" cy="1325563"/>
          </a:xfrm>
          <a:prstGeom prst="rect">
            <a:avLst/>
          </a:prstGeom>
          <a:gradFill flip="none" rotWithShape="1">
            <a:gsLst>
              <a:gs pos="94000">
                <a:schemeClr val="accent1">
                  <a:lumMod val="5000"/>
                  <a:lumOff val="95000"/>
                  <a:alpha val="36000"/>
                </a:schemeClr>
              </a:gs>
              <a:gs pos="0">
                <a:srgbClr val="C2E2F4"/>
              </a:gs>
              <a:gs pos="24000">
                <a:schemeClr val="bg2"/>
              </a:gs>
              <a:gs pos="0">
                <a:srgbClr val="DFF0F9"/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n w="19050">
                  <a:noFill/>
                </a:ln>
                <a:solidFill>
                  <a:srgbClr val="6CBAE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dobe Arabic" panose="02040503050201020203" pitchFamily="18" charset="-78"/>
              </a:defRPr>
            </a:lvl1pPr>
          </a:lstStyle>
          <a:p>
            <a:r>
              <a:rPr lang="zh-TW" altLang="en-US" b="1" dirty="0"/>
              <a:t>     每 日 作</a:t>
            </a:r>
            <a:r>
              <a:rPr lang="zh-TW" altLang="en-US" b="1" dirty="0" smtClean="0"/>
              <a:t> 息 表</a:t>
            </a:r>
            <a:endParaRPr lang="zh-TW" altLang="en-US" b="1" dirty="0"/>
          </a:p>
        </p:txBody>
      </p:sp>
      <p:grpSp>
        <p:nvGrpSpPr>
          <p:cNvPr id="5" name="群組 4"/>
          <p:cNvGrpSpPr/>
          <p:nvPr/>
        </p:nvGrpSpPr>
        <p:grpSpPr>
          <a:xfrm>
            <a:off x="3126762" y="2160588"/>
            <a:ext cx="10057165" cy="5697293"/>
            <a:chOff x="3710959" y="2465385"/>
            <a:chExt cx="10057165" cy="5697293"/>
          </a:xfrm>
        </p:grpSpPr>
        <p:sp>
          <p:nvSpPr>
            <p:cNvPr id="4" name="橢圓 3"/>
            <p:cNvSpPr/>
            <p:nvPr/>
          </p:nvSpPr>
          <p:spPr>
            <a:xfrm>
              <a:off x="3988301" y="3440337"/>
              <a:ext cx="7840841" cy="4722341"/>
            </a:xfrm>
            <a:custGeom>
              <a:avLst/>
              <a:gdLst>
                <a:gd name="connsiteX0" fmla="*/ 0 w 7837714"/>
                <a:gd name="connsiteY0" fmla="*/ 3810000 h 7620000"/>
                <a:gd name="connsiteX1" fmla="*/ 3918857 w 7837714"/>
                <a:gd name="connsiteY1" fmla="*/ 0 h 7620000"/>
                <a:gd name="connsiteX2" fmla="*/ 7837714 w 7837714"/>
                <a:gd name="connsiteY2" fmla="*/ 3810000 h 7620000"/>
                <a:gd name="connsiteX3" fmla="*/ 3918857 w 7837714"/>
                <a:gd name="connsiteY3" fmla="*/ 7620000 h 7620000"/>
                <a:gd name="connsiteX4" fmla="*/ 0 w 7837714"/>
                <a:gd name="connsiteY4" fmla="*/ 3810000 h 7620000"/>
                <a:gd name="connsiteX0" fmla="*/ 1251 w 7838965"/>
                <a:gd name="connsiteY0" fmla="*/ 3810000 h 4926358"/>
                <a:gd name="connsiteX1" fmla="*/ 3920108 w 7838965"/>
                <a:gd name="connsiteY1" fmla="*/ 0 h 4926358"/>
                <a:gd name="connsiteX2" fmla="*/ 7838965 w 7838965"/>
                <a:gd name="connsiteY2" fmla="*/ 3810000 h 4926358"/>
                <a:gd name="connsiteX3" fmla="*/ 3615308 w 7838965"/>
                <a:gd name="connsiteY3" fmla="*/ 4397829 h 4926358"/>
                <a:gd name="connsiteX4" fmla="*/ 1251 w 7838965"/>
                <a:gd name="connsiteY4" fmla="*/ 3810000 h 4926358"/>
                <a:gd name="connsiteX0" fmla="*/ 3127 w 7840841"/>
                <a:gd name="connsiteY0" fmla="*/ 3810000 h 4728564"/>
                <a:gd name="connsiteX1" fmla="*/ 3921984 w 7840841"/>
                <a:gd name="connsiteY1" fmla="*/ 0 h 4728564"/>
                <a:gd name="connsiteX2" fmla="*/ 7840841 w 7840841"/>
                <a:gd name="connsiteY2" fmla="*/ 3810000 h 4728564"/>
                <a:gd name="connsiteX3" fmla="*/ 4459013 w 7840841"/>
                <a:gd name="connsiteY3" fmla="*/ 3744686 h 4728564"/>
                <a:gd name="connsiteX4" fmla="*/ 3127 w 7840841"/>
                <a:gd name="connsiteY4" fmla="*/ 3810000 h 4728564"/>
                <a:gd name="connsiteX0" fmla="*/ 3127 w 7840841"/>
                <a:gd name="connsiteY0" fmla="*/ 3810000 h 4777325"/>
                <a:gd name="connsiteX1" fmla="*/ 3921984 w 7840841"/>
                <a:gd name="connsiteY1" fmla="*/ 0 h 4777325"/>
                <a:gd name="connsiteX2" fmla="*/ 7840841 w 7840841"/>
                <a:gd name="connsiteY2" fmla="*/ 3810000 h 4777325"/>
                <a:gd name="connsiteX3" fmla="*/ 4459013 w 7840841"/>
                <a:gd name="connsiteY3" fmla="*/ 3744686 h 4777325"/>
                <a:gd name="connsiteX4" fmla="*/ 3127 w 7840841"/>
                <a:gd name="connsiteY4" fmla="*/ 3810000 h 4777325"/>
                <a:gd name="connsiteX0" fmla="*/ 3127 w 7840841"/>
                <a:gd name="connsiteY0" fmla="*/ 3810000 h 4722341"/>
                <a:gd name="connsiteX1" fmla="*/ 3921984 w 7840841"/>
                <a:gd name="connsiteY1" fmla="*/ 0 h 4722341"/>
                <a:gd name="connsiteX2" fmla="*/ 7840841 w 7840841"/>
                <a:gd name="connsiteY2" fmla="*/ 3810000 h 4722341"/>
                <a:gd name="connsiteX3" fmla="*/ 4459013 w 7840841"/>
                <a:gd name="connsiteY3" fmla="*/ 3744686 h 4722341"/>
                <a:gd name="connsiteX4" fmla="*/ 3127 w 7840841"/>
                <a:gd name="connsiteY4" fmla="*/ 3810000 h 472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0841" h="4722341">
                  <a:moveTo>
                    <a:pt x="3127" y="3810000"/>
                  </a:moveTo>
                  <a:cubicBezTo>
                    <a:pt x="-86378" y="3185886"/>
                    <a:pt x="1757659" y="0"/>
                    <a:pt x="3921984" y="0"/>
                  </a:cubicBezTo>
                  <a:cubicBezTo>
                    <a:pt x="6086309" y="0"/>
                    <a:pt x="7840841" y="1705795"/>
                    <a:pt x="7840841" y="3810000"/>
                  </a:cubicBezTo>
                  <a:cubicBezTo>
                    <a:pt x="7840841" y="5914205"/>
                    <a:pt x="4954195" y="3715658"/>
                    <a:pt x="4459013" y="3744686"/>
                  </a:cubicBezTo>
                  <a:cubicBezTo>
                    <a:pt x="3963831" y="3773714"/>
                    <a:pt x="92632" y="4434114"/>
                    <a:pt x="3127" y="3810000"/>
                  </a:cubicBezTo>
                  <a:close/>
                </a:path>
              </a:pathLst>
            </a:custGeom>
            <a:solidFill>
              <a:srgbClr val="6CB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52" name="Picture 4" descr="https://cdn-icons-png.flaticon.com/512/2655/265560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172" y="2465385"/>
              <a:ext cx="4644571" cy="4644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s://cdn-icons-png.flaticon.com/512/1752/175226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785" y="2920997"/>
              <a:ext cx="4329339" cy="43293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s://cdn-icons-png.flaticon.com/512/2655/265560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959" y="4354737"/>
              <a:ext cx="2895599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51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自訂 2">
      <a:majorFont>
        <a:latin typeface="Calibri Light"/>
        <a:ea typeface="Microsoft YaHei"/>
        <a:cs typeface=""/>
      </a:majorFont>
      <a:minorFont>
        <a:latin typeface="Calibri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415</TotalTime>
  <Words>324</Words>
  <Application>Microsoft Office PowerPoint</Application>
  <PresentationFormat>寬螢幕</PresentationFormat>
  <Paragraphs>94</Paragraphs>
  <Slides>14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3" baseType="lpstr">
      <vt:lpstr>Adobe Arabic</vt:lpstr>
      <vt:lpstr>Adobe 繁黑體 Std B</vt:lpstr>
      <vt:lpstr>Microsoft YaHei</vt:lpstr>
      <vt:lpstr>微軟正黑體 Light</vt:lpstr>
      <vt:lpstr>新細明體</vt:lpstr>
      <vt:lpstr>Arial</vt:lpstr>
      <vt:lpstr>Calibri</vt:lpstr>
      <vt:lpstr>Calibri Light</vt:lpstr>
      <vt:lpstr>Office 佈景主題</vt:lpstr>
      <vt:lpstr>新加坡出差分享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請問 IT 前往分行能做什麼?</vt:lpstr>
      <vt:lpstr>PowerPoint 簡報</vt:lpstr>
      <vt:lpstr>PowerPoint 簡報</vt:lpstr>
      <vt:lpstr>問 題 處 理</vt:lpstr>
      <vt:lpstr>共 同 討 論</vt:lpstr>
      <vt:lpstr>處於第一線的心得</vt:lpstr>
      <vt:lpstr>感  謝  聆  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新加坡出差心得分享</dc:title>
  <dc:creator>MeiShan Chen</dc:creator>
  <cp:lastModifiedBy>MeiShan Chen</cp:lastModifiedBy>
  <cp:revision>43</cp:revision>
  <dcterms:created xsi:type="dcterms:W3CDTF">2022-10-23T06:03:38Z</dcterms:created>
  <dcterms:modified xsi:type="dcterms:W3CDTF">2022-10-28T08:13:32Z</dcterms:modified>
</cp:coreProperties>
</file>